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  <p:sldMasterId id="2147483684" r:id="rId2"/>
    <p:sldMasterId id="2147483696" r:id="rId3"/>
    <p:sldMasterId id="2147483700" r:id="rId4"/>
    <p:sldMasterId id="2147483705" r:id="rId5"/>
  </p:sldMasterIdLst>
  <p:notesMasterIdLst>
    <p:notesMasterId r:id="rId56"/>
  </p:notesMasterIdLst>
  <p:handoutMasterIdLst>
    <p:handoutMasterId r:id="rId57"/>
  </p:handoutMasterIdLst>
  <p:sldIdLst>
    <p:sldId id="371" r:id="rId6"/>
    <p:sldId id="434" r:id="rId7"/>
    <p:sldId id="405" r:id="rId8"/>
    <p:sldId id="406" r:id="rId9"/>
    <p:sldId id="407" r:id="rId10"/>
    <p:sldId id="390" r:id="rId11"/>
    <p:sldId id="379" r:id="rId12"/>
    <p:sldId id="382" r:id="rId13"/>
    <p:sldId id="383" r:id="rId14"/>
    <p:sldId id="385" r:id="rId15"/>
    <p:sldId id="402" r:id="rId16"/>
    <p:sldId id="436" r:id="rId17"/>
    <p:sldId id="394" r:id="rId18"/>
    <p:sldId id="443" r:id="rId19"/>
    <p:sldId id="427" r:id="rId20"/>
    <p:sldId id="435" r:id="rId21"/>
    <p:sldId id="442" r:id="rId22"/>
    <p:sldId id="331" r:id="rId23"/>
    <p:sldId id="395" r:id="rId24"/>
    <p:sldId id="431" r:id="rId25"/>
    <p:sldId id="446" r:id="rId26"/>
    <p:sldId id="396" r:id="rId27"/>
    <p:sldId id="424" r:id="rId28"/>
    <p:sldId id="373" r:id="rId29"/>
    <p:sldId id="400" r:id="rId30"/>
    <p:sldId id="366" r:id="rId31"/>
    <p:sldId id="439" r:id="rId32"/>
    <p:sldId id="437" r:id="rId33"/>
    <p:sldId id="448" r:id="rId34"/>
    <p:sldId id="403" r:id="rId35"/>
    <p:sldId id="404" r:id="rId36"/>
    <p:sldId id="440" r:id="rId37"/>
    <p:sldId id="362" r:id="rId38"/>
    <p:sldId id="411" r:id="rId39"/>
    <p:sldId id="414" r:id="rId40"/>
    <p:sldId id="447" r:id="rId41"/>
    <p:sldId id="421" r:id="rId42"/>
    <p:sldId id="441" r:id="rId43"/>
    <p:sldId id="430" r:id="rId44"/>
    <p:sldId id="422" r:id="rId45"/>
    <p:sldId id="419" r:id="rId46"/>
    <p:sldId id="418" r:id="rId47"/>
    <p:sldId id="417" r:id="rId48"/>
    <p:sldId id="420" r:id="rId49"/>
    <p:sldId id="415" r:id="rId50"/>
    <p:sldId id="429" r:id="rId51"/>
    <p:sldId id="409" r:id="rId52"/>
    <p:sldId id="445" r:id="rId53"/>
    <p:sldId id="391" r:id="rId54"/>
    <p:sldId id="388" r:id="rId55"/>
  </p:sldIdLst>
  <p:sldSz cx="6858000" cy="9144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BA0E69"/>
    <a:srgbClr val="005CB4"/>
    <a:srgbClr val="4472C4"/>
    <a:srgbClr val="D3007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>
      <p:cViewPr varScale="1">
        <p:scale>
          <a:sx n="89" d="100"/>
          <a:sy n="89" d="100"/>
        </p:scale>
        <p:origin x="277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3E811-1C04-4735-B9B6-CF6EF590F04A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FF26-4AFB-4BF0-874B-3740263E7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703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CEA37-B1F4-40E8-9923-563A287BD7D1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606" y="4776789"/>
            <a:ext cx="5438464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0CD94-E3B0-4E6A-A2D9-367DFC938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729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97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4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61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080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190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vert="horz" anchor="t"/>
          <a:lstStyle>
            <a:lvl1pPr algn="l">
              <a:defRPr sz="3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54841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  <a:prstGeom prst="rect">
            <a:avLst/>
          </a:prstGeom>
        </p:spPr>
        <p:txBody>
          <a:bodyPr vert="horz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  <a:prstGeom prst="rect">
            <a:avLst/>
          </a:prstGeom>
        </p:spPr>
        <p:txBody>
          <a:bodyPr vert="horz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420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</p:spPr>
        <p:txBody>
          <a:bodyPr vert="horz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</p:spPr>
        <p:txBody>
          <a:bodyPr vert="horz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719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915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86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</p:spPr>
        <p:txBody>
          <a:bodyPr vert="horz" anchor="b"/>
          <a:lstStyle>
            <a:lvl1pPr algn="l">
              <a:defRPr sz="15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5576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435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vert="horz" anchor="b"/>
          <a:lstStyle>
            <a:lvl1pPr algn="l">
              <a:defRPr sz="15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468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990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059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945357" y="2835766"/>
            <a:ext cx="5426869" cy="5376901"/>
          </a:xfrm>
          <a:prstGeom prst="rect">
            <a:avLst/>
          </a:prstGeom>
        </p:spPr>
        <p:txBody>
          <a:bodyPr vert="horz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903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338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694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44" y="8537138"/>
            <a:ext cx="2942844" cy="49408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170688"/>
            <a:ext cx="743712" cy="353568"/>
          </a:xfrm>
          <a:prstGeom prst="rect">
            <a:avLst/>
          </a:prstGeom>
          <a:solidFill>
            <a:srgbClr val="C51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bg1"/>
                </a:solidFill>
                <a:latin typeface="Neubau"/>
              </a:rPr>
              <a:t>2021</a:t>
            </a:r>
            <a:endParaRPr lang="fr-FR" b="1" dirty="0">
              <a:solidFill>
                <a:schemeClr val="bg1"/>
              </a:solidFill>
              <a:latin typeface="Neubau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/>
          <a:srcRect b="1660"/>
          <a:stretch/>
        </p:blipFill>
        <p:spPr>
          <a:xfrm>
            <a:off x="0" y="2094283"/>
            <a:ext cx="6858000" cy="6062165"/>
          </a:xfrm>
          <a:prstGeom prst="rect">
            <a:avLst/>
          </a:prstGeom>
        </p:spPr>
      </p:pic>
      <p:sp>
        <p:nvSpPr>
          <p:cNvPr id="8" name="Rectangle à coins arrondis 7"/>
          <p:cNvSpPr/>
          <p:nvPr userDrawn="1"/>
        </p:nvSpPr>
        <p:spPr>
          <a:xfrm rot="21393761">
            <a:off x="103243" y="6631137"/>
            <a:ext cx="3972822" cy="716280"/>
          </a:xfrm>
          <a:prstGeom prst="roundRect">
            <a:avLst/>
          </a:prstGeom>
          <a:solidFill>
            <a:srgbClr val="C51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Neubau"/>
              </a:rPr>
              <a:t>Programme Départemental d’Insertion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Neubau"/>
              </a:rPr>
              <a:t>Hauts-de-Seine &amp; Yvelines</a:t>
            </a:r>
            <a:endParaRPr lang="fr-FR" sz="1200" dirty="0" smtClean="0">
              <a:solidFill>
                <a:schemeClr val="bg1"/>
              </a:solidFill>
              <a:latin typeface="Neubau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12064" y="1442720"/>
            <a:ext cx="5754624" cy="735584"/>
          </a:xfrm>
          <a:prstGeom prst="rect">
            <a:avLst/>
          </a:prstGeom>
          <a:solidFill>
            <a:srgbClr val="C51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latin typeface="Neubau"/>
              </a:rPr>
              <a:t>GUIDE DES STRUCTURES DE L’INSERTION PAR L’ACTIVITE ECONOMIQUE</a:t>
            </a:r>
            <a:endParaRPr lang="fr-FR" sz="1800" dirty="0">
              <a:latin typeface="Neubau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516128" y="1056640"/>
            <a:ext cx="2550698" cy="400110"/>
          </a:xfrm>
          <a:prstGeom prst="rect">
            <a:avLst/>
          </a:prstGeom>
          <a:solidFill>
            <a:srgbClr val="3B4158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Neubau"/>
              </a:rPr>
              <a:t>IAE Hauts-de-Seine</a:t>
            </a:r>
            <a:endParaRPr lang="fr-FR" sz="2000" b="1" dirty="0">
              <a:solidFill>
                <a:schemeClr val="bg1"/>
              </a:solidFill>
              <a:latin typeface="Neubau"/>
            </a:endParaRPr>
          </a:p>
        </p:txBody>
      </p:sp>
    </p:spTree>
    <p:extLst>
      <p:ext uri="{BB962C8B-B14F-4D97-AF65-F5344CB8AC3E}">
        <p14:creationId xmlns:p14="http://schemas.microsoft.com/office/powerpoint/2010/main" val="1500015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à coins arrondis 29"/>
          <p:cNvSpPr/>
          <p:nvPr userDrawn="1"/>
        </p:nvSpPr>
        <p:spPr>
          <a:xfrm>
            <a:off x="481090" y="6577245"/>
            <a:ext cx="5279631" cy="2105363"/>
          </a:xfrm>
          <a:prstGeom prst="roundRect">
            <a:avLst/>
          </a:prstGeom>
          <a:noFill/>
          <a:ln>
            <a:solidFill>
              <a:srgbClr val="3B4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50" dirty="0" smtClean="0">
                <a:solidFill>
                  <a:srgbClr val="3B4158"/>
                </a:solidFill>
                <a:latin typeface="Cera pro"/>
              </a:rPr>
              <a:t>   </a:t>
            </a:r>
          </a:p>
          <a:p>
            <a:r>
              <a:rPr lang="fr-FR" sz="1050" dirty="0" smtClean="0">
                <a:solidFill>
                  <a:srgbClr val="3B4158"/>
                </a:solidFill>
                <a:latin typeface="Cera pro"/>
              </a:rPr>
              <a:t>      </a:t>
            </a:r>
          </a:p>
          <a:p>
            <a:endParaRPr lang="fr-FR" sz="1050" dirty="0">
              <a:solidFill>
                <a:srgbClr val="3B4158"/>
              </a:solidFill>
              <a:latin typeface="Cera pro"/>
            </a:endParaRPr>
          </a:p>
          <a:p>
            <a:r>
              <a:rPr lang="fr-FR" sz="1050" b="1" dirty="0" smtClean="0">
                <a:solidFill>
                  <a:srgbClr val="3B4158"/>
                </a:solidFill>
                <a:latin typeface="Cera pro"/>
              </a:rPr>
              <a:t>							  </a:t>
            </a:r>
          </a:p>
        </p:txBody>
      </p:sp>
      <p:sp>
        <p:nvSpPr>
          <p:cNvPr id="19" name="Rectangle avec coins rognés en diagonale 18"/>
          <p:cNvSpPr/>
          <p:nvPr userDrawn="1"/>
        </p:nvSpPr>
        <p:spPr>
          <a:xfrm>
            <a:off x="561366" y="6423596"/>
            <a:ext cx="1331089" cy="258532"/>
          </a:xfrm>
          <a:prstGeom prst="snip2DiagRect">
            <a:avLst/>
          </a:prstGeom>
          <a:solidFill>
            <a:srgbClr val="C51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latin typeface="Cera pro"/>
              </a:rPr>
              <a:t>CONTACT</a:t>
            </a:r>
            <a:endParaRPr lang="fr-FR" sz="1100" b="1" dirty="0">
              <a:latin typeface="Cera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CA90-7DDA-4ACE-891A-166DEC474C75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Rectangle avec coins rognés en diagonale 13"/>
          <p:cNvSpPr/>
          <p:nvPr userDrawn="1"/>
        </p:nvSpPr>
        <p:spPr>
          <a:xfrm>
            <a:off x="554525" y="3109847"/>
            <a:ext cx="1331089" cy="258532"/>
          </a:xfrm>
          <a:prstGeom prst="snip2DiagRect">
            <a:avLst/>
          </a:prstGeom>
          <a:solidFill>
            <a:srgbClr val="C51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latin typeface="Cera pro"/>
              </a:rPr>
              <a:t>PRÉ-REQUIS</a:t>
            </a:r>
            <a:endParaRPr lang="fr-FR" sz="1100" b="1" dirty="0">
              <a:latin typeface="Cera pro"/>
            </a:endParaRPr>
          </a:p>
        </p:txBody>
      </p:sp>
      <p:sp>
        <p:nvSpPr>
          <p:cNvPr id="16" name="Rectangle avec coins rognés en diagonale 15"/>
          <p:cNvSpPr/>
          <p:nvPr userDrawn="1"/>
        </p:nvSpPr>
        <p:spPr>
          <a:xfrm>
            <a:off x="549174" y="5510899"/>
            <a:ext cx="1730421" cy="259241"/>
          </a:xfrm>
          <a:prstGeom prst="snip2DiagRect">
            <a:avLst/>
          </a:prstGeom>
          <a:solidFill>
            <a:srgbClr val="C51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latin typeface="Cera pro"/>
              </a:rPr>
              <a:t>TEMPS DE TRAVAIL</a:t>
            </a:r>
            <a:endParaRPr lang="fr-FR" sz="1100" b="1" dirty="0">
              <a:latin typeface="Cera pro"/>
            </a:endParaRPr>
          </a:p>
        </p:txBody>
      </p:sp>
      <p:sp>
        <p:nvSpPr>
          <p:cNvPr id="25" name="Rectangle avec coins rognés en diagonale 24"/>
          <p:cNvSpPr/>
          <p:nvPr userDrawn="1"/>
        </p:nvSpPr>
        <p:spPr>
          <a:xfrm>
            <a:off x="532435" y="1816391"/>
            <a:ext cx="1018573" cy="283138"/>
          </a:xfrm>
          <a:prstGeom prst="snip2DiagRect">
            <a:avLst/>
          </a:prstGeom>
          <a:solidFill>
            <a:srgbClr val="C51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latin typeface="Cera pro"/>
              </a:rPr>
              <a:t>MISSIONS</a:t>
            </a:r>
            <a:endParaRPr lang="fr-FR" sz="1100" b="1" dirty="0">
              <a:latin typeface="Cera pro"/>
            </a:endParaRPr>
          </a:p>
        </p:txBody>
      </p:sp>
      <p:sp>
        <p:nvSpPr>
          <p:cNvPr id="26" name="Rectangle avec coins rognés en diagonale 25"/>
          <p:cNvSpPr/>
          <p:nvPr userDrawn="1"/>
        </p:nvSpPr>
        <p:spPr>
          <a:xfrm>
            <a:off x="566896" y="4311982"/>
            <a:ext cx="1643609" cy="258532"/>
          </a:xfrm>
          <a:prstGeom prst="snip2DiagRect">
            <a:avLst/>
          </a:prstGeom>
          <a:solidFill>
            <a:srgbClr val="C51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latin typeface="Cera pro"/>
              </a:rPr>
              <a:t>ZONE D’ACTIVITÉ</a:t>
            </a:r>
            <a:endParaRPr lang="fr-FR" sz="1100" b="1" dirty="0">
              <a:latin typeface="Cera pro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219200" y="0"/>
            <a:ext cx="329184" cy="768096"/>
          </a:xfrm>
          <a:prstGeom prst="rect">
            <a:avLst/>
          </a:prstGeom>
          <a:solidFill>
            <a:srgbClr val="C51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8" y="6857362"/>
            <a:ext cx="257269" cy="25726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4" y="7296452"/>
            <a:ext cx="213820" cy="21382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2324" y="8233659"/>
            <a:ext cx="224539" cy="224539"/>
          </a:xfrm>
          <a:prstGeom prst="rect">
            <a:avLst/>
          </a:prstGeom>
        </p:spPr>
      </p:pic>
      <p:sp>
        <p:nvSpPr>
          <p:cNvPr id="36" name="ZoneTexte 35"/>
          <p:cNvSpPr txBox="1"/>
          <p:nvPr userDrawn="1"/>
        </p:nvSpPr>
        <p:spPr>
          <a:xfrm>
            <a:off x="512064" y="781507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3B4158"/>
                </a:solidFill>
              </a:rPr>
              <a:t>@</a:t>
            </a:r>
            <a:endParaRPr lang="fr-FR" dirty="0">
              <a:solidFill>
                <a:srgbClr val="3B41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517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19200" y="0"/>
            <a:ext cx="329184" cy="768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592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FCA90-7DDA-4ACE-891A-166DEC474C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219200" y="0"/>
            <a:ext cx="329184" cy="768096"/>
          </a:xfrm>
          <a:prstGeom prst="rect">
            <a:avLst/>
          </a:prstGeom>
          <a:solidFill>
            <a:srgbClr val="C51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3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805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10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44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22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91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3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48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81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57177-7621-4D7F-9652-7AA7C3641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49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361950" y="7467600"/>
            <a:ext cx="7658100" cy="2404533"/>
          </a:xfrm>
          <a:prstGeom prst="rect">
            <a:avLst/>
          </a:prstGeom>
          <a:solidFill>
            <a:srgbClr val="0072B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35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27" name="Image 6" descr="Logo HdS 2014.ps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" y="7850718"/>
            <a:ext cx="2286001" cy="91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02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MS PGothic" pitchFamily="34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05" charset="0"/>
          <a:ea typeface="MS PGothic" pitchFamily="34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05" charset="0"/>
          <a:ea typeface="MS PGothic" pitchFamily="34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05" charset="0"/>
          <a:ea typeface="MS PGothic" pitchFamily="34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05" charset="0"/>
          <a:ea typeface="MS PGothic" pitchFamily="34" charset="-128"/>
          <a:cs typeface="ＭＳ Ｐゴシック" pitchFamily="-105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05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05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05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05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pitchFamily="-105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MS PGothic" pitchFamily="3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MS PGothic" pitchFamily="3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MS PGothic" pitchFamily="3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MS PGothic" pitchFamily="34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05" charset="-128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05" charset="-128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05" charset="-128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ctivity-2020-kit com-tex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858000" cy="911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1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3B4158"/>
                </a:solidFill>
                <a:latin typeface="Cerapro"/>
              </a:defRPr>
            </a:lvl1pPr>
          </a:lstStyle>
          <a:p>
            <a:fld id="{476FCA90-7DDA-4ACE-891A-166DEC474C7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393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ctivity-2020-powerpoin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632"/>
            <a:ext cx="6858000" cy="911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8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image" Target="../media/image54.jpeg"/><Relationship Id="rId26" Type="http://schemas.openxmlformats.org/officeDocument/2006/relationships/image" Target="../media/image62.jpeg"/><Relationship Id="rId39" Type="http://schemas.openxmlformats.org/officeDocument/2006/relationships/image" Target="../media/image75.jpeg"/><Relationship Id="rId3" Type="http://schemas.openxmlformats.org/officeDocument/2006/relationships/image" Target="../media/image39.jpeg"/><Relationship Id="rId21" Type="http://schemas.openxmlformats.org/officeDocument/2006/relationships/image" Target="../media/image57.png"/><Relationship Id="rId34" Type="http://schemas.openxmlformats.org/officeDocument/2006/relationships/image" Target="../media/image70.png"/><Relationship Id="rId42" Type="http://schemas.openxmlformats.org/officeDocument/2006/relationships/image" Target="../media/image78.jpeg"/><Relationship Id="rId47" Type="http://schemas.openxmlformats.org/officeDocument/2006/relationships/image" Target="../media/image83.jpeg"/><Relationship Id="rId50" Type="http://schemas.openxmlformats.org/officeDocument/2006/relationships/image" Target="../media/image86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jpeg"/><Relationship Id="rId38" Type="http://schemas.openxmlformats.org/officeDocument/2006/relationships/image" Target="../media/image74.jpeg"/><Relationship Id="rId46" Type="http://schemas.openxmlformats.org/officeDocument/2006/relationships/image" Target="../media/image82.png"/><Relationship Id="rId2" Type="http://schemas.openxmlformats.org/officeDocument/2006/relationships/image" Target="../media/image38.png"/><Relationship Id="rId16" Type="http://schemas.openxmlformats.org/officeDocument/2006/relationships/image" Target="../media/image52.jpe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41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24" Type="http://schemas.openxmlformats.org/officeDocument/2006/relationships/image" Target="../media/image60.png"/><Relationship Id="rId32" Type="http://schemas.openxmlformats.org/officeDocument/2006/relationships/image" Target="../media/image68.jpeg"/><Relationship Id="rId37" Type="http://schemas.openxmlformats.org/officeDocument/2006/relationships/image" Target="../media/image73.jpeg"/><Relationship Id="rId40" Type="http://schemas.openxmlformats.org/officeDocument/2006/relationships/image" Target="../media/image76.png"/><Relationship Id="rId45" Type="http://schemas.openxmlformats.org/officeDocument/2006/relationships/image" Target="../media/image81.pn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23" Type="http://schemas.openxmlformats.org/officeDocument/2006/relationships/image" Target="../media/image59.png"/><Relationship Id="rId28" Type="http://schemas.openxmlformats.org/officeDocument/2006/relationships/image" Target="../media/image64.jpeg"/><Relationship Id="rId36" Type="http://schemas.openxmlformats.org/officeDocument/2006/relationships/image" Target="../media/image72.png"/><Relationship Id="rId49" Type="http://schemas.openxmlformats.org/officeDocument/2006/relationships/image" Target="../media/image85.png"/><Relationship Id="rId10" Type="http://schemas.openxmlformats.org/officeDocument/2006/relationships/image" Target="../media/image46.jpe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4" Type="http://schemas.openxmlformats.org/officeDocument/2006/relationships/image" Target="../media/image80.jpeg"/><Relationship Id="rId4" Type="http://schemas.openxmlformats.org/officeDocument/2006/relationships/image" Target="../media/image40.jpeg"/><Relationship Id="rId9" Type="http://schemas.openxmlformats.org/officeDocument/2006/relationships/image" Target="../media/image45.png"/><Relationship Id="rId14" Type="http://schemas.openxmlformats.org/officeDocument/2006/relationships/image" Target="../media/image50.jpeg"/><Relationship Id="rId22" Type="http://schemas.openxmlformats.org/officeDocument/2006/relationships/image" Target="../media/image58.jpeg"/><Relationship Id="rId27" Type="http://schemas.openxmlformats.org/officeDocument/2006/relationships/image" Target="../media/image63.jpeg"/><Relationship Id="rId30" Type="http://schemas.openxmlformats.org/officeDocument/2006/relationships/image" Target="../media/image66.jpeg"/><Relationship Id="rId35" Type="http://schemas.openxmlformats.org/officeDocument/2006/relationships/image" Target="../media/image71.png"/><Relationship Id="rId43" Type="http://schemas.openxmlformats.org/officeDocument/2006/relationships/image" Target="../media/image79.jpeg"/><Relationship Id="rId48" Type="http://schemas.openxmlformats.org/officeDocument/2006/relationships/image" Target="../media/image84.png"/><Relationship Id="rId8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jpeg"/><Relationship Id="rId4" Type="http://schemas.openxmlformats.org/officeDocument/2006/relationships/image" Target="../media/image10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clethuillier@agence-activity.fr" TargetMode="Externa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59" y="2535020"/>
            <a:ext cx="6899988" cy="59787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18569"/>
            <a:ext cx="1991757" cy="10018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8993" y="1522292"/>
            <a:ext cx="5113177" cy="1307508"/>
          </a:xfrm>
          <a:prstGeom prst="rect">
            <a:avLst/>
          </a:prstGeom>
          <a:solidFill>
            <a:srgbClr val="D300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FICHES-ACTIONS INSERTION </a:t>
            </a:r>
          </a:p>
          <a:p>
            <a:pPr algn="ctr"/>
            <a:r>
              <a:rPr lang="fr-FR" sz="2000" b="1" dirty="0" smtClean="0"/>
              <a:t>GUIDE PRATIQUE du PDI</a:t>
            </a:r>
          </a:p>
          <a:p>
            <a:pPr algn="ctr"/>
            <a:r>
              <a:rPr lang="fr-FR" sz="2000" b="1" dirty="0" smtClean="0"/>
              <a:t>SUR LES HAUTS-DE-SEINE</a:t>
            </a:r>
            <a:endParaRPr lang="fr-FR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2198584" y="8513805"/>
            <a:ext cx="23487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bg2">
                    <a:lumMod val="50000"/>
                  </a:schemeClr>
                </a:solidFill>
                <a:latin typeface="Caladea" panose="02040503050406030204" pitchFamily="18" charset="0"/>
              </a:rPr>
              <a:t>octobre 2023</a:t>
            </a:r>
            <a:endParaRPr lang="fr-FR" sz="2200" b="1" dirty="0">
              <a:solidFill>
                <a:schemeClr val="bg2">
                  <a:lumMod val="50000"/>
                </a:schemeClr>
              </a:solidFill>
              <a:latin typeface="Caladea" panose="02040503050406030204" pitchFamily="18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22" y="192885"/>
            <a:ext cx="2361248" cy="1099396"/>
          </a:xfrm>
          <a:prstGeom prst="rect">
            <a:avLst/>
          </a:prstGeom>
          <a:noFill/>
          <a:ln w="3175">
            <a:solidFill>
              <a:sysClr val="window" lastClr="FFFFFF"/>
            </a:solidFill>
          </a:ln>
          <a:extLst/>
        </p:spPr>
      </p:pic>
      <p:sp>
        <p:nvSpPr>
          <p:cNvPr id="8" name="Rectangle à coins arrondis 7"/>
          <p:cNvSpPr/>
          <p:nvPr/>
        </p:nvSpPr>
        <p:spPr>
          <a:xfrm rot="20894236">
            <a:off x="35048" y="7031763"/>
            <a:ext cx="3986731" cy="754519"/>
          </a:xfrm>
          <a:prstGeom prst="roundRect">
            <a:avLst/>
          </a:prstGeom>
          <a:solidFill>
            <a:srgbClr val="D300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Programme Départemental d’Insertion </a:t>
            </a:r>
          </a:p>
          <a:p>
            <a:pPr algn="ctr"/>
            <a:r>
              <a:rPr lang="fr-FR" b="1" dirty="0" smtClean="0"/>
              <a:t>Hauts-de-Seine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7345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99861" y="1967484"/>
            <a:ext cx="52865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endParaRPr lang="fr-FR" sz="1050" dirty="0">
              <a:solidFill>
                <a:srgbClr val="1F497D"/>
              </a:solidFill>
              <a:latin typeface="Cera PRO"/>
              <a:cs typeface="Cera PRO"/>
            </a:endParaRPr>
          </a:p>
          <a:p>
            <a:pPr algn="ctr" defTabSz="342900"/>
            <a:endParaRPr lang="fr-FR" sz="1050" b="1" dirty="0">
              <a:solidFill>
                <a:srgbClr val="1F497D"/>
              </a:solidFill>
              <a:latin typeface="Cera PRO"/>
              <a:cs typeface="Cera PRO"/>
            </a:endParaRPr>
          </a:p>
          <a:p>
            <a:pPr algn="ctr" defTabSz="342900"/>
            <a:endParaRPr lang="fr-FR" sz="1050" b="1" dirty="0">
              <a:solidFill>
                <a:srgbClr val="1F497D"/>
              </a:solidFill>
              <a:latin typeface="Cera PRO"/>
              <a:cs typeface="Cera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4111" y="459505"/>
            <a:ext cx="45875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Quelles actions ? Pour qui ? Pour quoi ?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Neubau"/>
              <a:cs typeface="Neubau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0" y="1500389"/>
            <a:ext cx="5873952" cy="734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96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5631" y="1831132"/>
            <a:ext cx="52865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endParaRPr lang="fr-FR" sz="1050" dirty="0">
              <a:solidFill>
                <a:srgbClr val="1F497D"/>
              </a:solidFill>
              <a:latin typeface="Cera PRO"/>
              <a:cs typeface="Cera PRO"/>
            </a:endParaRPr>
          </a:p>
          <a:p>
            <a:pPr algn="ctr" defTabSz="342900"/>
            <a:endParaRPr lang="fr-FR" sz="1050" b="1" dirty="0">
              <a:solidFill>
                <a:srgbClr val="1F497D"/>
              </a:solidFill>
              <a:latin typeface="Cera PRO"/>
              <a:cs typeface="Cera PRO"/>
            </a:endParaRPr>
          </a:p>
          <a:p>
            <a:pPr algn="ctr" defTabSz="342900"/>
            <a:endParaRPr lang="fr-FR" sz="1050" b="1" dirty="0">
              <a:solidFill>
                <a:srgbClr val="1F497D"/>
              </a:solidFill>
              <a:latin typeface="Cera PRO"/>
              <a:cs typeface="Cera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4111" y="459505"/>
            <a:ext cx="45875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Quelles actions ? Pour qui ? Pour quoi ?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Neubau"/>
              <a:cs typeface="Neubau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55" y="1616298"/>
            <a:ext cx="5461828" cy="710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87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5631" y="1831132"/>
            <a:ext cx="52865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endParaRPr lang="fr-FR" sz="1050" dirty="0">
              <a:solidFill>
                <a:srgbClr val="1F497D"/>
              </a:solidFill>
              <a:latin typeface="Cera PRO"/>
              <a:cs typeface="Cera PRO"/>
            </a:endParaRPr>
          </a:p>
          <a:p>
            <a:pPr algn="ctr" defTabSz="342900"/>
            <a:endParaRPr lang="fr-FR" sz="1050" b="1" dirty="0">
              <a:solidFill>
                <a:srgbClr val="1F497D"/>
              </a:solidFill>
              <a:latin typeface="Cera PRO"/>
              <a:cs typeface="Cera PRO"/>
            </a:endParaRPr>
          </a:p>
          <a:p>
            <a:pPr algn="ctr" defTabSz="342900"/>
            <a:endParaRPr lang="fr-FR" sz="1050" b="1" dirty="0">
              <a:solidFill>
                <a:srgbClr val="1F497D"/>
              </a:solidFill>
              <a:latin typeface="Cera PRO"/>
              <a:cs typeface="Cera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4111" y="459505"/>
            <a:ext cx="45875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Quelles actions ? Pour qui ? Pour quoi ?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Neubau"/>
              <a:cs typeface="Neubau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69" y="2195703"/>
            <a:ext cx="5830062" cy="47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80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z="1200" b="1" dirty="0" smtClean="0"/>
              <a:t>13</a:t>
            </a:r>
          </a:p>
          <a:p>
            <a:endParaRPr lang="fr-FR" sz="1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" y="0"/>
            <a:ext cx="6750844" cy="901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15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14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5"/>
            <a:ext cx="6765132" cy="900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72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777739" y="8280826"/>
            <a:ext cx="1517333" cy="634574"/>
          </a:xfrm>
        </p:spPr>
        <p:txBody>
          <a:bodyPr/>
          <a:lstStyle/>
          <a:p>
            <a:endParaRPr lang="fr-FR" sz="1200" b="1" dirty="0" smtClean="0"/>
          </a:p>
          <a:p>
            <a:r>
              <a:rPr lang="fr-FR" sz="1200" b="1" dirty="0" smtClean="0"/>
              <a:t>14</a:t>
            </a:r>
            <a:endParaRPr lang="fr-FR" sz="1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01"/>
            <a:ext cx="6759146" cy="884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02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z="1200" b="1" smtClean="0"/>
              <a:t>16</a:t>
            </a:fld>
            <a:endParaRPr lang="fr-FR" sz="1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713"/>
            <a:ext cx="6760910" cy="879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70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17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67"/>
            <a:ext cx="6709719" cy="883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0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18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68"/>
            <a:ext cx="6623222" cy="899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19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498"/>
            <a:ext cx="6709719" cy="896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9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169687" y="8488600"/>
            <a:ext cx="397695" cy="486833"/>
          </a:xfrm>
        </p:spPr>
        <p:txBody>
          <a:bodyPr/>
          <a:lstStyle/>
          <a:p>
            <a:fld id="{476FCA90-7DDA-4ACE-891A-166DEC474C75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1370" y="259295"/>
            <a:ext cx="355473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fr-FR" sz="2700" b="1" dirty="0" smtClean="0">
                <a:solidFill>
                  <a:srgbClr val="1F497D"/>
                </a:solidFill>
                <a:latin typeface="Neubau"/>
              </a:rPr>
              <a:t>Sommaire</a:t>
            </a:r>
            <a:r>
              <a:rPr lang="fr-FR" b="1" dirty="0" smtClean="0">
                <a:solidFill>
                  <a:srgbClr val="1F497D"/>
                </a:solidFill>
                <a:latin typeface="Neubau"/>
              </a:rPr>
              <a:t>  </a:t>
            </a:r>
            <a:endParaRPr lang="fr-FR" b="1" dirty="0">
              <a:solidFill>
                <a:prstClr val="white">
                  <a:lumMod val="65000"/>
                </a:prst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50" y="767126"/>
            <a:ext cx="5901338" cy="807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20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32"/>
            <a:ext cx="6777149" cy="882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95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21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2655"/>
            <a:ext cx="6722077" cy="88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34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22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4"/>
            <a:ext cx="6776153" cy="8989860"/>
          </a:xfrm>
          <a:prstGeom prst="rect">
            <a:avLst/>
          </a:prstGeom>
          <a:solidFill>
            <a:srgbClr val="E6E6E6"/>
          </a:solidFill>
        </p:spPr>
      </p:pic>
    </p:spTree>
    <p:extLst>
      <p:ext uri="{BB962C8B-B14F-4D97-AF65-F5344CB8AC3E}">
        <p14:creationId xmlns:p14="http://schemas.microsoft.com/office/powerpoint/2010/main" val="2295768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23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23"/>
            <a:ext cx="6660292" cy="887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5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24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497"/>
            <a:ext cx="6827286" cy="88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25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57151"/>
            <a:ext cx="6686550" cy="902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90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oneTexte 5"/>
          <p:cNvSpPr txBox="1">
            <a:spLocks noChangeArrowheads="1"/>
          </p:cNvSpPr>
          <p:nvPr/>
        </p:nvSpPr>
        <p:spPr bwMode="auto">
          <a:xfrm>
            <a:off x="276225" y="5325666"/>
            <a:ext cx="1795684" cy="288541"/>
          </a:xfrm>
          <a:prstGeom prst="rect">
            <a:avLst/>
          </a:prstGeom>
          <a:solidFill>
            <a:srgbClr val="007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75" b="1">
                <a:solidFill>
                  <a:srgbClr val="FFFFFF"/>
                </a:solidFill>
                <a:latin typeface="Trebuchet MS" panose="020B0603020202020204" pitchFamily="34" charset="0"/>
              </a:rPr>
              <a:t>Chantiers d’insertion</a:t>
            </a:r>
          </a:p>
        </p:txBody>
      </p:sp>
      <p:sp>
        <p:nvSpPr>
          <p:cNvPr id="18435" name="ZoneTexte 6"/>
          <p:cNvSpPr txBox="1">
            <a:spLocks noChangeArrowheads="1"/>
          </p:cNvSpPr>
          <p:nvPr/>
        </p:nvSpPr>
        <p:spPr bwMode="auto">
          <a:xfrm>
            <a:off x="2029518" y="4434915"/>
            <a:ext cx="1372192" cy="484748"/>
          </a:xfrm>
          <a:prstGeom prst="rect">
            <a:avLst/>
          </a:prstGeom>
          <a:solidFill>
            <a:srgbClr val="007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275" b="1" dirty="0">
                <a:solidFill>
                  <a:srgbClr val="FFFFFF"/>
                </a:solidFill>
                <a:latin typeface="Trebuchet MS" panose="020B0603020202020204" pitchFamily="34" charset="0"/>
              </a:rPr>
              <a:t>Associations intermédiaires</a:t>
            </a:r>
          </a:p>
        </p:txBody>
      </p:sp>
      <p:sp>
        <p:nvSpPr>
          <p:cNvPr id="18436" name="ZoneTexte 7"/>
          <p:cNvSpPr txBox="1">
            <a:spLocks noChangeArrowheads="1"/>
          </p:cNvSpPr>
          <p:nvPr/>
        </p:nvSpPr>
        <p:spPr bwMode="auto">
          <a:xfrm>
            <a:off x="5057775" y="2837260"/>
            <a:ext cx="1058466" cy="484748"/>
          </a:xfrm>
          <a:prstGeom prst="rect">
            <a:avLst/>
          </a:prstGeom>
          <a:solidFill>
            <a:srgbClr val="007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275" b="1">
                <a:solidFill>
                  <a:srgbClr val="FFFFFF"/>
                </a:solidFill>
                <a:latin typeface="Trebuchet MS" panose="020B0603020202020204" pitchFamily="34" charset="0"/>
              </a:rPr>
              <a:t>Entreprises d’insertion</a:t>
            </a:r>
          </a:p>
        </p:txBody>
      </p:sp>
      <p:sp>
        <p:nvSpPr>
          <p:cNvPr id="18437" name="ZoneTexte 8"/>
          <p:cNvSpPr txBox="1">
            <a:spLocks noChangeArrowheads="1"/>
          </p:cNvSpPr>
          <p:nvPr/>
        </p:nvSpPr>
        <p:spPr bwMode="auto">
          <a:xfrm>
            <a:off x="3654029" y="3549254"/>
            <a:ext cx="1291828" cy="680956"/>
          </a:xfrm>
          <a:prstGeom prst="rect">
            <a:avLst/>
          </a:prstGeom>
          <a:solidFill>
            <a:srgbClr val="007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275" b="1" dirty="0">
                <a:solidFill>
                  <a:srgbClr val="FFFFFF"/>
                </a:solidFill>
                <a:latin typeface="Trebuchet MS" panose="020B0603020202020204" pitchFamily="34" charset="0"/>
              </a:rPr>
              <a:t>Entreprises temporaires d’insertion</a:t>
            </a:r>
          </a:p>
        </p:txBody>
      </p:sp>
      <p:sp>
        <p:nvSpPr>
          <p:cNvPr id="18438" name="ZoneTexte 10"/>
          <p:cNvSpPr txBox="1">
            <a:spLocks noChangeArrowheads="1"/>
          </p:cNvSpPr>
          <p:nvPr/>
        </p:nvSpPr>
        <p:spPr bwMode="auto">
          <a:xfrm>
            <a:off x="615995" y="858417"/>
            <a:ext cx="16902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500" b="1" dirty="0" smtClean="0">
                <a:solidFill>
                  <a:srgbClr val="A6A6A6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L’Insertion </a:t>
            </a:r>
          </a:p>
          <a:p>
            <a:pPr eaLnBrk="1" hangingPunct="1"/>
            <a:r>
              <a:rPr lang="fr-FR" alt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Par l’Activité </a:t>
            </a:r>
          </a:p>
          <a:p>
            <a:pPr eaLnBrk="1" hangingPunct="1"/>
            <a:r>
              <a:rPr lang="fr-FR" alt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Economique </a:t>
            </a:r>
            <a:r>
              <a:rPr lang="fr-FR" altLang="fr-FR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= 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342900" y="5629275"/>
            <a:ext cx="1714500" cy="7144"/>
          </a:xfrm>
          <a:prstGeom prst="line">
            <a:avLst/>
          </a:prstGeom>
          <a:ln w="76200">
            <a:solidFill>
              <a:srgbClr val="FFD54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V="1">
            <a:off x="2057400" y="4979194"/>
            <a:ext cx="0" cy="650081"/>
          </a:xfrm>
          <a:prstGeom prst="line">
            <a:avLst/>
          </a:prstGeom>
          <a:ln w="76200">
            <a:solidFill>
              <a:srgbClr val="FFD54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057400" y="4979194"/>
            <a:ext cx="1434704" cy="0"/>
          </a:xfrm>
          <a:prstGeom prst="line">
            <a:avLst/>
          </a:prstGeom>
          <a:ln w="76200">
            <a:solidFill>
              <a:srgbClr val="FFD54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3492104" y="4250531"/>
            <a:ext cx="0" cy="728663"/>
          </a:xfrm>
          <a:prstGeom prst="line">
            <a:avLst/>
          </a:prstGeom>
          <a:ln w="76200">
            <a:solidFill>
              <a:srgbClr val="FFD54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492104" y="4250531"/>
            <a:ext cx="1493044" cy="0"/>
          </a:xfrm>
          <a:prstGeom prst="line">
            <a:avLst/>
          </a:prstGeom>
          <a:ln w="76200">
            <a:solidFill>
              <a:srgbClr val="FFD54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4985147" y="3328988"/>
            <a:ext cx="0" cy="921544"/>
          </a:xfrm>
          <a:prstGeom prst="line">
            <a:avLst/>
          </a:prstGeom>
          <a:ln w="76200">
            <a:solidFill>
              <a:srgbClr val="FFD54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4985148" y="3328988"/>
            <a:ext cx="1421606" cy="0"/>
          </a:xfrm>
          <a:prstGeom prst="straightConnector1">
            <a:avLst/>
          </a:prstGeom>
          <a:ln w="76200">
            <a:solidFill>
              <a:srgbClr val="FFD54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446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923235"/>
            <a:ext cx="504825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94" y="2237185"/>
            <a:ext cx="426244" cy="28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1" y="5730479"/>
            <a:ext cx="355997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66" y="3309938"/>
            <a:ext cx="565547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48" y="5619751"/>
            <a:ext cx="516731" cy="51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55106"/>
            <a:ext cx="466725" cy="4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71" y="2605178"/>
            <a:ext cx="757238" cy="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Imag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3877866"/>
            <a:ext cx="615554" cy="17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Imag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" y="3458766"/>
            <a:ext cx="60483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Imag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88" b="55547"/>
          <a:stretch>
            <a:fillRect/>
          </a:stretch>
        </p:blipFill>
        <p:spPr bwMode="auto">
          <a:xfrm>
            <a:off x="2643297" y="2689856"/>
            <a:ext cx="573881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Image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5" b="25719"/>
          <a:stretch>
            <a:fillRect/>
          </a:stretch>
        </p:blipFill>
        <p:spPr bwMode="auto">
          <a:xfrm>
            <a:off x="4201716" y="4469607"/>
            <a:ext cx="800100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Image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623" y="3521869"/>
            <a:ext cx="27860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Imag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79" y="3168254"/>
            <a:ext cx="504825" cy="18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Image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813572"/>
            <a:ext cx="495300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Imag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569" y="5025629"/>
            <a:ext cx="43219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Image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604272"/>
            <a:ext cx="525066" cy="16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Imag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2" y="4751785"/>
            <a:ext cx="465534" cy="18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Image 4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47" y="5188744"/>
            <a:ext cx="319088" cy="21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Image 4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20" y="7131660"/>
            <a:ext cx="467915" cy="3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Image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97" y="4250531"/>
            <a:ext cx="336947" cy="2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Image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06" y="4543425"/>
            <a:ext cx="733425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7" name="Image 5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097" y="6264061"/>
            <a:ext cx="376238" cy="37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8" name="Image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3877866"/>
            <a:ext cx="336947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9" name="Image 5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81" y="4507706"/>
            <a:ext cx="325041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0" name="Image 5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131" y="6478373"/>
            <a:ext cx="596504" cy="33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1" name="Image 5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422" y="5784056"/>
            <a:ext cx="383701" cy="42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2" name="Image 5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606" y="2595563"/>
            <a:ext cx="457200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3" name="Image 5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290" y="5728055"/>
            <a:ext cx="456010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4" name="Image 5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73" y="5459016"/>
            <a:ext cx="406003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5" name="Image 5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323" y="3908823"/>
            <a:ext cx="606028" cy="19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6" name="Image 5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19" y="5033962"/>
            <a:ext cx="600075" cy="15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7" name="Image 60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92" y="2288382"/>
            <a:ext cx="353615" cy="18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8" name="Image 6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2681288"/>
            <a:ext cx="348854" cy="20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9" name="Image 62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676650"/>
            <a:ext cx="27503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0" name="Image 2457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4" y="4943231"/>
            <a:ext cx="27622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1" name="Image 2457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41" y="3039667"/>
            <a:ext cx="275034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2" name="Image 24577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427" y="6561996"/>
            <a:ext cx="576339" cy="24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3" name="Image 2457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" y="5895975"/>
            <a:ext cx="7572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4" name="Image 24579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040981"/>
            <a:ext cx="263129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5" name="Image 24580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1" y="7135826"/>
            <a:ext cx="561975" cy="16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6" name="Image 2458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41" y="5270897"/>
            <a:ext cx="226219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7" name="Image 24582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16" y="6911579"/>
            <a:ext cx="592931" cy="16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8" name="Image 2458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5884069"/>
            <a:ext cx="304800" cy="21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9" name="Image 24584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2" y="3231357"/>
            <a:ext cx="538163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0" name="Image 24585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26" y="6684168"/>
            <a:ext cx="410766" cy="21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1" name="Image 24586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7267573"/>
            <a:ext cx="35837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2" name="Image 24587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44" y="2416969"/>
            <a:ext cx="445294" cy="17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3" name="Image 24588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498" y="4333875"/>
            <a:ext cx="51673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4" name="Image 1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95" y="572122"/>
            <a:ext cx="2496790" cy="149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1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27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9"/>
            <a:ext cx="6750844" cy="895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87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28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3"/>
            <a:ext cx="6718807" cy="889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13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29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" y="70834"/>
            <a:ext cx="6722771" cy="89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3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31620" y="353215"/>
            <a:ext cx="355473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Neubau"/>
                <a:ea typeface="+mn-ea"/>
                <a:cs typeface="Neubau"/>
              </a:rPr>
              <a:t>Comment </a:t>
            </a:r>
            <a:r>
              <a:rPr kumimoji="0" lang="fr-FR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Neubau"/>
                <a:ea typeface="+mn-ea"/>
                <a:cs typeface="Neubau"/>
              </a:rPr>
              <a:t>orienter </a:t>
            </a:r>
            <a:r>
              <a:rPr kumimoji="0" lang="fr-F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Neubau"/>
                <a:ea typeface="+mn-ea"/>
                <a:cs typeface="Neubau"/>
              </a:rPr>
              <a:t>?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Neubau"/>
                <a:ea typeface="+mn-ea"/>
                <a:cs typeface="+mn-cs"/>
              </a:rPr>
              <a:t> 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12473" y="1710119"/>
            <a:ext cx="2239222" cy="1142383"/>
          </a:xfrm>
          <a:prstGeom prst="roundRect">
            <a:avLst/>
          </a:prstGeom>
          <a:solidFill>
            <a:srgbClr val="C50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C’est simple !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35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Envoyer </a:t>
            </a:r>
            <a:r>
              <a:rPr kumimoji="0" lang="fr-FR" alt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la fiche </a:t>
            </a:r>
            <a:r>
              <a:rPr kumimoji="0" lang="fr-FR" altLang="fr-FR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d’orientation</a:t>
            </a:r>
            <a:endParaRPr kumimoji="0" lang="fr-FR" altLang="fr-FR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991" y="857453"/>
            <a:ext cx="2395251" cy="32418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745474" y="7483569"/>
            <a:ext cx="4860343" cy="548917"/>
          </a:xfrm>
          <a:prstGeom prst="roundRect">
            <a:avLst/>
          </a:prstGeom>
          <a:solidFill>
            <a:srgbClr val="C50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Vous serez ensuite tenu au courant </a:t>
            </a:r>
            <a:r>
              <a:rPr kumimoji="0" lang="fr-FR" altLang="fr-FR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par l’opérateur</a:t>
            </a:r>
            <a:endParaRPr kumimoji="0" lang="fr-FR" altLang="fr-FR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9" name="Flèche courbée vers le haut 8"/>
          <p:cNvSpPr/>
          <p:nvPr/>
        </p:nvSpPr>
        <p:spPr>
          <a:xfrm>
            <a:off x="2868930" y="2404519"/>
            <a:ext cx="982980" cy="121976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800565" y="2264193"/>
            <a:ext cx="137160" cy="283077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12473" y="4908700"/>
            <a:ext cx="2433373" cy="909421"/>
          </a:xfrm>
          <a:prstGeom prst="roundRect">
            <a:avLst/>
          </a:prstGeom>
          <a:solidFill>
            <a:srgbClr val="C50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Au mél indiqué dans la fiche de l’action voulue.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895" y="4365495"/>
            <a:ext cx="1938909" cy="2585212"/>
          </a:xfrm>
          <a:prstGeom prst="rect">
            <a:avLst/>
          </a:prstGeom>
        </p:spPr>
      </p:pic>
      <p:sp>
        <p:nvSpPr>
          <p:cNvPr id="10" name="Flèche courbée vers le haut 9"/>
          <p:cNvSpPr/>
          <p:nvPr/>
        </p:nvSpPr>
        <p:spPr>
          <a:xfrm>
            <a:off x="3175646" y="5276119"/>
            <a:ext cx="931912" cy="161584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3970398" y="5209036"/>
            <a:ext cx="137160" cy="283077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space réservé du numéro de diapositive 4"/>
          <p:cNvSpPr txBox="1">
            <a:spLocks/>
          </p:cNvSpPr>
          <p:nvPr/>
        </p:nvSpPr>
        <p:spPr>
          <a:xfrm>
            <a:off x="5340667" y="8248061"/>
            <a:ext cx="1517333" cy="63457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 dirty="0" smtClean="0"/>
          </a:p>
          <a:p>
            <a:r>
              <a:rPr lang="fr-FR" sz="1200" b="1" dirty="0" smtClean="0"/>
              <a:t> page 3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5082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5110" y="1772816"/>
            <a:ext cx="52865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ra PRO"/>
              <a:ea typeface="+mn-ea"/>
              <a:cs typeface="Cera PRO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ra PRO"/>
              <a:ea typeface="+mn-ea"/>
              <a:cs typeface="Cera PRO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ra PRO"/>
              <a:ea typeface="+mn-ea"/>
              <a:cs typeface="Cera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4111" y="459505"/>
            <a:ext cx="45875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Quelles actions ? Pour qui ? Pour quoi ?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Neubau"/>
              <a:ea typeface="+mn-ea"/>
              <a:cs typeface="Neubau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21" y="1661375"/>
            <a:ext cx="5541565" cy="70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19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5110" y="1772816"/>
            <a:ext cx="52865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ra PRO"/>
              <a:ea typeface="+mn-ea"/>
              <a:cs typeface="Cera PRO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ra PRO"/>
              <a:ea typeface="+mn-ea"/>
              <a:cs typeface="Cera PRO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ra PRO"/>
              <a:ea typeface="+mn-ea"/>
              <a:cs typeface="Cera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4111" y="459505"/>
            <a:ext cx="45875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Quelles actions ? Pour qui ? Pour quoi ?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Neubau"/>
              <a:ea typeface="+mn-ea"/>
              <a:cs typeface="Neubau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96" y="1884861"/>
            <a:ext cx="5830062" cy="666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17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5110" y="1772816"/>
            <a:ext cx="52865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ra PRO"/>
              <a:ea typeface="+mn-ea"/>
              <a:cs typeface="Cera PRO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ra PRO"/>
              <a:ea typeface="+mn-ea"/>
              <a:cs typeface="Cera PRO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ra PRO"/>
              <a:ea typeface="+mn-ea"/>
              <a:cs typeface="Cera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4111" y="459505"/>
            <a:ext cx="45875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Quelles actions ? Pour qui ? Pour quoi ?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Neubau"/>
              <a:ea typeface="+mn-ea"/>
              <a:cs typeface="Neubau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76" y="1772816"/>
            <a:ext cx="5830062" cy="677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21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ctrTitle"/>
          </p:nvPr>
        </p:nvSpPr>
        <p:spPr>
          <a:xfrm>
            <a:off x="509588" y="2146280"/>
            <a:ext cx="5986463" cy="5972174"/>
          </a:xfrm>
        </p:spPr>
        <p:txBody>
          <a:bodyPr/>
          <a:lstStyle/>
          <a:p>
            <a:pPr eaLnBrk="1" hangingPunct="1"/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517591" y="4053092"/>
            <a:ext cx="1450591" cy="1408335"/>
          </a:xfrm>
          <a:prstGeom prst="ellipse">
            <a:avLst/>
          </a:prstGeom>
          <a:solidFill>
            <a:srgbClr val="0072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350">
              <a:defRPr/>
            </a:pPr>
            <a:r>
              <a:rPr lang="fr-FR" sz="1400" dirty="0">
                <a:solidFill>
                  <a:prstClr val="white"/>
                </a:solidFill>
              </a:rPr>
              <a:t>L’ASP pour quoi faire ?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1943576" y="4334504"/>
            <a:ext cx="514620" cy="194234"/>
          </a:xfrm>
          <a:prstGeom prst="straightConnector1">
            <a:avLst/>
          </a:prstGeom>
          <a:ln w="47625" cap="rnd">
            <a:solidFill>
              <a:srgbClr val="0070C0"/>
            </a:solidFill>
            <a:prstDash val="sysDot"/>
            <a:round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2318408" y="5416868"/>
            <a:ext cx="328590" cy="642446"/>
          </a:xfrm>
          <a:prstGeom prst="straightConnector1">
            <a:avLst/>
          </a:prstGeom>
          <a:ln w="47625" cap="rnd">
            <a:solidFill>
              <a:srgbClr val="0072BA"/>
            </a:solidFill>
            <a:prstDash val="sysDot"/>
            <a:round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104164" y="4714811"/>
            <a:ext cx="539181" cy="11819"/>
          </a:xfrm>
          <a:prstGeom prst="straightConnector1">
            <a:avLst/>
          </a:prstGeom>
          <a:ln w="47625" cap="rnd" cmpd="dbl">
            <a:solidFill>
              <a:schemeClr val="accent2"/>
            </a:solidFill>
            <a:prstDash val="lgDash"/>
            <a:round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3838775" y="5297476"/>
            <a:ext cx="443457" cy="1029312"/>
          </a:xfrm>
          <a:prstGeom prst="straightConnector1">
            <a:avLst/>
          </a:prstGeom>
          <a:ln w="47625" cap="rnd">
            <a:solidFill>
              <a:srgbClr val="0072BA"/>
            </a:solidFill>
            <a:prstDash val="sysDot"/>
            <a:round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720196" y="2466694"/>
            <a:ext cx="2996985" cy="830997"/>
          </a:xfrm>
          <a:prstGeom prst="rect">
            <a:avLst/>
          </a:prstGeom>
          <a:solidFill>
            <a:srgbClr val="FFD54F"/>
          </a:solidFill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Repérer </a:t>
            </a:r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les pathologies, les diagnostiquer </a:t>
            </a:r>
            <a:endParaRPr lang="fr-FR" sz="1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defTabSz="514350">
              <a:defRPr/>
            </a:pP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dans </a:t>
            </a:r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le respect du secret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médical</a:t>
            </a:r>
            <a:endParaRPr lang="fr-FR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9725" y="3924349"/>
            <a:ext cx="1354931" cy="954107"/>
          </a:xfrm>
          <a:prstGeom prst="rect">
            <a:avLst/>
          </a:prstGeom>
          <a:solidFill>
            <a:srgbClr val="FFD54F"/>
          </a:solidFill>
        </p:spPr>
        <p:txBody>
          <a:bodyPr>
            <a:spAutoFit/>
          </a:bodyPr>
          <a:lstStyle/>
          <a:p>
            <a:pPr defTabSz="514350">
              <a:defRPr/>
            </a:pPr>
            <a:r>
              <a:rPr lang="fr-FR" sz="1400" dirty="0">
                <a:solidFill>
                  <a:prstClr val="black"/>
                </a:solidFill>
                <a:latin typeface="Calibri" panose="020F0502020204030204"/>
              </a:rPr>
              <a:t>Aider à l’acceptation de celle-ci ou de son absence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120389" y="6541860"/>
            <a:ext cx="1936364" cy="338554"/>
          </a:xfrm>
          <a:prstGeom prst="rect">
            <a:avLst/>
          </a:prstGeom>
          <a:solidFill>
            <a:srgbClr val="FFD54F"/>
          </a:solidFill>
        </p:spPr>
        <p:txBody>
          <a:bodyPr wrap="none">
            <a:spAutoFit/>
          </a:bodyPr>
          <a:lstStyle/>
          <a:p>
            <a:pPr defTabSz="514350">
              <a:defRPr/>
            </a:pPr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Resocialiser si besoin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759941" y="4053092"/>
            <a:ext cx="1619514" cy="1323439"/>
          </a:xfrm>
          <a:prstGeom prst="rect">
            <a:avLst/>
          </a:prstGeom>
          <a:solidFill>
            <a:srgbClr val="FFD54F"/>
          </a:solidFill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Accompagner à l’émergence d’un projet d’insertion réaliste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71472" y="6229052"/>
            <a:ext cx="1506968" cy="1077218"/>
          </a:xfrm>
          <a:prstGeom prst="rect">
            <a:avLst/>
          </a:prstGeom>
          <a:solidFill>
            <a:srgbClr val="FFD54F"/>
          </a:solidFill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Identifier l’impact sur le projet d’insertion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3242886" y="3452327"/>
            <a:ext cx="0" cy="472023"/>
          </a:xfrm>
          <a:prstGeom prst="straightConnector1">
            <a:avLst/>
          </a:prstGeom>
          <a:ln w="47625" cap="rnd">
            <a:solidFill>
              <a:srgbClr val="0072BA"/>
            </a:solidFill>
            <a:prstDash val="sysDot"/>
            <a:round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re 1"/>
          <p:cNvSpPr txBox="1">
            <a:spLocks/>
          </p:cNvSpPr>
          <p:nvPr/>
        </p:nvSpPr>
        <p:spPr bwMode="auto">
          <a:xfrm>
            <a:off x="509588" y="489894"/>
            <a:ext cx="5922169" cy="1340969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pitchFamily="-10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MS PGothic" panose="020B0600070205080204" pitchFamily="34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MS PGothic" panose="020B0600070205080204" pitchFamily="34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MS PGothic" panose="020B0600070205080204" pitchFamily="34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MS PGothic" panose="020B0600070205080204" pitchFamily="34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</a:defRPr>
            </a:lvl9pPr>
          </a:lstStyle>
          <a:p>
            <a:pPr eaLnBrk="1" hangingPunct="1"/>
            <a:r>
              <a:rPr lang="fr-FR" altLang="fr-FR" sz="1600" b="1" dirty="0">
                <a:solidFill>
                  <a:schemeClr val="bg1"/>
                </a:solidFill>
                <a:cs typeface="Arial" panose="020B0604020202020204" pitchFamily="34" charset="0"/>
              </a:rPr>
              <a:t>L’ ACCOMPAGNEMENT SPECIFIQUE PERSONNALISE </a:t>
            </a:r>
            <a:r>
              <a:rPr lang="fr-FR" altLang="fr-FR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– ASP</a:t>
            </a:r>
          </a:p>
          <a:p>
            <a:pPr eaLnBrk="1" hangingPunct="1"/>
            <a:endParaRPr lang="fr-FR" altLang="fr-FR" sz="15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fr-FR" altLang="fr-FR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Quand les questions de santé empêchent</a:t>
            </a:r>
          </a:p>
          <a:p>
            <a:pPr eaLnBrk="1" hangingPunct="1"/>
            <a:r>
              <a:rPr lang="fr-FR" altLang="fr-FR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le parcours d’insertion </a:t>
            </a:r>
          </a:p>
          <a:p>
            <a:pPr eaLnBrk="1" hangingPunct="1"/>
            <a:endParaRPr lang="fr-FR" altLang="fr-FR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Espace réservé du numéro de diapositive 4"/>
          <p:cNvSpPr txBox="1">
            <a:spLocks/>
          </p:cNvSpPr>
          <p:nvPr/>
        </p:nvSpPr>
        <p:spPr>
          <a:xfrm>
            <a:off x="4717181" y="8045743"/>
            <a:ext cx="1517333" cy="63457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 dirty="0" smtClean="0"/>
          </a:p>
          <a:p>
            <a:pPr algn="r"/>
            <a:r>
              <a:rPr lang="fr-FR" sz="1200" b="1" dirty="0" smtClean="0">
                <a:solidFill>
                  <a:schemeClr val="bg2">
                    <a:lumMod val="25000"/>
                  </a:schemeClr>
                </a:solidFill>
              </a:rPr>
              <a:t>Page 31</a:t>
            </a:r>
          </a:p>
          <a:p>
            <a:pPr algn="r"/>
            <a:endParaRPr lang="fr-F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9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34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6716332" cy="892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580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35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" y="65884"/>
            <a:ext cx="6629400" cy="90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70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36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22"/>
            <a:ext cx="6722270" cy="893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77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389948" y="3382503"/>
            <a:ext cx="2097627" cy="646331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UNE PLATEFORME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3 ACTIONS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1860947" y="4406978"/>
            <a:ext cx="529001" cy="74604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776288" y="5256610"/>
            <a:ext cx="1407319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Apprendre le français pour être autonome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645569" y="5195888"/>
            <a:ext cx="140731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Progresser en français pour trouver un emploi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561285" y="5153025"/>
            <a:ext cx="140731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Diagnostic pour évaluer son niveau en français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3411141" y="4406978"/>
            <a:ext cx="27620" cy="696041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487575" y="4406978"/>
            <a:ext cx="802373" cy="646035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r="10600"/>
          <a:stretch>
            <a:fillRect/>
          </a:stretch>
        </p:blipFill>
        <p:spPr bwMode="auto">
          <a:xfrm>
            <a:off x="2873572" y="1973575"/>
            <a:ext cx="951309" cy="88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à coins arrondis 13"/>
          <p:cNvSpPr/>
          <p:nvPr/>
        </p:nvSpPr>
        <p:spPr>
          <a:xfrm>
            <a:off x="1613891" y="936059"/>
            <a:ext cx="3470672" cy="4191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APPRENDRE LE FRANÇAIS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57177-7621-4D7F-9652-7AA7C36412CD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7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38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9"/>
            <a:ext cx="6707981" cy="882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45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807718" y="8286248"/>
            <a:ext cx="1543050" cy="486833"/>
          </a:xfrm>
        </p:spPr>
        <p:txBody>
          <a:bodyPr/>
          <a:lstStyle/>
          <a:p>
            <a:r>
              <a:rPr lang="fr-FR" sz="1100" b="1" dirty="0" smtClean="0"/>
              <a:t>36</a:t>
            </a:r>
            <a:endParaRPr lang="fr-FR" sz="11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15"/>
            <a:ext cx="6736556" cy="886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1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777739" y="8280826"/>
            <a:ext cx="1517333" cy="634574"/>
          </a:xfrm>
        </p:spPr>
        <p:txBody>
          <a:bodyPr/>
          <a:lstStyle/>
          <a:p>
            <a:endParaRPr lang="fr-FR" sz="1200" b="1" dirty="0" smtClean="0"/>
          </a:p>
          <a:p>
            <a:r>
              <a:rPr lang="fr-FR" sz="1200" b="1" dirty="0" smtClean="0"/>
              <a:t>Page 4</a:t>
            </a:r>
            <a:endParaRPr lang="fr-FR" sz="1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71" y="146757"/>
            <a:ext cx="6511188" cy="886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39343" y="2547938"/>
            <a:ext cx="2498377" cy="323165"/>
          </a:xfrm>
          <a:prstGeom prst="rect">
            <a:avLst/>
          </a:prstGeom>
          <a:noFill/>
          <a:ln w="28575">
            <a:solidFill>
              <a:srgbClr val="99CC00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Pour couvrir les 4 besoins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" y="3383757"/>
            <a:ext cx="1840706" cy="115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44" y="3533775"/>
            <a:ext cx="20669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1"/>
          <a:stretch>
            <a:fillRect/>
          </a:stretch>
        </p:blipFill>
        <p:spPr bwMode="auto">
          <a:xfrm>
            <a:off x="758429" y="5091112"/>
            <a:ext cx="1732359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Image 6" descr="Résultat de recherche d'images pour &quot;illettrism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94" y="5091112"/>
            <a:ext cx="11191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42950" y="3078956"/>
            <a:ext cx="1451038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Alphabétisation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63629" y="3133725"/>
            <a:ext cx="1834028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Post-alphabétisation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26344" y="4836319"/>
            <a:ext cx="479618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FLE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464844" y="4857750"/>
            <a:ext cx="1430200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Savoirs de base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57177-7621-4D7F-9652-7AA7C36412CD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6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41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68002"/>
            <a:ext cx="6679406" cy="889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36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z="1200" b="1" smtClean="0"/>
              <a:t>42</a:t>
            </a:fld>
            <a:endParaRPr lang="fr-FR" sz="1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78580"/>
            <a:ext cx="6698379" cy="901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27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43</a:t>
            </a:fld>
            <a:endParaRPr lang="fr-FR"/>
          </a:p>
        </p:txBody>
      </p:sp>
      <p:sp>
        <p:nvSpPr>
          <p:cNvPr id="4" name="Espace réservé du numéro de diapositive 4"/>
          <p:cNvSpPr txBox="1">
            <a:spLocks/>
          </p:cNvSpPr>
          <p:nvPr/>
        </p:nvSpPr>
        <p:spPr>
          <a:xfrm>
            <a:off x="4869180" y="8600442"/>
            <a:ext cx="1517333" cy="63457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 dirty="0" smtClean="0"/>
          </a:p>
          <a:p>
            <a:pPr algn="r"/>
            <a:r>
              <a:rPr lang="fr-FR" sz="1200" b="1" dirty="0" smtClean="0">
                <a:solidFill>
                  <a:schemeClr val="bg2">
                    <a:lumMod val="25000"/>
                  </a:schemeClr>
                </a:solidFill>
              </a:rPr>
              <a:t>Page 41</a:t>
            </a:r>
            <a:endParaRPr lang="fr-F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8952"/>
            <a:ext cx="6722269" cy="89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35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44</a:t>
            </a:fld>
            <a:endParaRPr lang="fr-FR"/>
          </a:p>
        </p:txBody>
      </p:sp>
      <p:sp>
        <p:nvSpPr>
          <p:cNvPr id="5" name="Espace réservé du numéro de diapositive 4"/>
          <p:cNvSpPr txBox="1">
            <a:spLocks/>
          </p:cNvSpPr>
          <p:nvPr/>
        </p:nvSpPr>
        <p:spPr>
          <a:xfrm>
            <a:off x="4843463" y="8600440"/>
            <a:ext cx="1517333" cy="63457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 dirty="0" smtClean="0"/>
          </a:p>
          <a:p>
            <a:pPr algn="r"/>
            <a:r>
              <a:rPr lang="fr-FR" sz="1200" b="1" dirty="0" smtClean="0">
                <a:solidFill>
                  <a:schemeClr val="bg2">
                    <a:lumMod val="25000"/>
                  </a:schemeClr>
                </a:solidFill>
              </a:rPr>
              <a:t>Page 40</a:t>
            </a:r>
            <a:endParaRPr lang="fr-F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1444"/>
            <a:ext cx="6715125" cy="891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31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45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03187"/>
            <a:ext cx="6671469" cy="89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372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46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"/>
            <a:ext cx="6672263" cy="88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174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47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13"/>
            <a:ext cx="6787166" cy="896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774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7177-7621-4D7F-9652-7AA7C36412CD}" type="slidenum">
              <a:rPr lang="fr-FR" smtClean="0"/>
              <a:t>48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1" y="44450"/>
            <a:ext cx="6562165" cy="892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285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07603" y="631627"/>
            <a:ext cx="432041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fr-FR" sz="2400" b="1" dirty="0">
                <a:solidFill>
                  <a:srgbClr val="1F497D"/>
                </a:solidFill>
                <a:latin typeface="Neubau"/>
                <a:cs typeface="Neubau"/>
              </a:rPr>
              <a:t>Etre </a:t>
            </a:r>
            <a:r>
              <a:rPr lang="fr-FR" sz="2400" b="1" dirty="0" smtClean="0">
                <a:solidFill>
                  <a:srgbClr val="1F497D"/>
                </a:solidFill>
                <a:latin typeface="Neubau"/>
                <a:cs typeface="Neubau"/>
              </a:rPr>
              <a:t>tenu informé </a:t>
            </a:r>
            <a:r>
              <a:rPr lang="fr-FR" sz="2400" b="1" dirty="0">
                <a:solidFill>
                  <a:srgbClr val="1F497D"/>
                </a:solidFill>
                <a:latin typeface="Neubau"/>
                <a:cs typeface="Neubau"/>
              </a:rPr>
              <a:t>sur le PDI </a:t>
            </a:r>
          </a:p>
          <a:p>
            <a:pPr defTabSz="342900">
              <a:defRPr/>
            </a:pPr>
            <a:r>
              <a:rPr lang="fr-FR" sz="2400" b="1" dirty="0">
                <a:solidFill>
                  <a:srgbClr val="1F497D"/>
                </a:solidFill>
                <a:latin typeface="Neubau"/>
                <a:cs typeface="Neubau"/>
              </a:rPr>
              <a:t>et ses nouveautés</a:t>
            </a:r>
            <a:endParaRPr lang="fr-FR" sz="2400" b="1" dirty="0">
              <a:solidFill>
                <a:prstClr val="white">
                  <a:lumMod val="65000"/>
                </a:prst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716" y="1792165"/>
            <a:ext cx="5142755" cy="4939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fr-FR" b="1" dirty="0">
                <a:solidFill>
                  <a:srgbClr val="F79646">
                    <a:lumMod val="75000"/>
                  </a:srgb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Un mail vous est envoyé </a:t>
            </a:r>
          </a:p>
          <a:p>
            <a:pPr algn="ctr" defTabSz="342900">
              <a:defRPr/>
            </a:pPr>
            <a:r>
              <a:rPr lang="fr-FR" sz="1600" b="1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à chaque lancement ou actualisation d’action </a:t>
            </a:r>
            <a:r>
              <a:rPr lang="fr-FR" sz="1600" b="1" dirty="0" smtClean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 </a:t>
            </a:r>
            <a:endParaRPr lang="fr-FR" sz="1600" b="1" dirty="0">
              <a:solidFill>
                <a:prstClr val="white">
                  <a:lumMod val="50000"/>
                </a:prstClr>
              </a:solidFill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algn="ctr" defTabSz="342900">
              <a:defRPr/>
            </a:pPr>
            <a:r>
              <a:rPr lang="fr-FR" sz="1600" b="1" dirty="0" smtClean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Vous </a:t>
            </a:r>
            <a:r>
              <a:rPr lang="fr-FR" sz="1600" b="1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le reconnaissez : il commence par </a:t>
            </a:r>
          </a:p>
          <a:p>
            <a:pPr algn="ctr" defTabSz="342900">
              <a:defRPr/>
            </a:pPr>
            <a:r>
              <a:rPr lang="fr-FR" b="1" dirty="0">
                <a:solidFill>
                  <a:srgbClr val="E46C0A"/>
                </a:solidFill>
                <a:latin typeface="Trebuchet MS" panose="020B0603020202020204" pitchFamily="34" charset="0"/>
                <a:ea typeface="Calibri"/>
                <a:cs typeface="Times New Roman"/>
              </a:rPr>
              <a:t>PDI </a:t>
            </a:r>
            <a:endParaRPr lang="fr-FR" b="1" dirty="0" smtClean="0">
              <a:solidFill>
                <a:srgbClr val="E46C0A"/>
              </a:solidFill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algn="ctr" defTabSz="342900">
              <a:defRPr/>
            </a:pPr>
            <a:endParaRPr lang="fr-FR" sz="500" b="1" dirty="0">
              <a:solidFill>
                <a:srgbClr val="E46C0A"/>
              </a:solidFill>
              <a:latin typeface="Trebuchet MS" panose="020B0603020202020204" pitchFamily="34" charset="0"/>
              <a:cs typeface="Times New Roman"/>
            </a:endParaRPr>
          </a:p>
          <a:p>
            <a:pPr algn="ctr" defTabSz="342900">
              <a:defRPr/>
            </a:pPr>
            <a:r>
              <a:rPr lang="fr-FR" sz="2400" b="1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</a:rPr>
              <a:t>+</a:t>
            </a:r>
          </a:p>
          <a:p>
            <a:pPr algn="ctr" defTabSz="342900">
              <a:defRPr/>
            </a:pPr>
            <a:endParaRPr lang="fr-FR" sz="800" b="1" dirty="0" smtClean="0">
              <a:solidFill>
                <a:srgbClr val="F79646">
                  <a:lumMod val="75000"/>
                </a:srgbClr>
              </a:solidFill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algn="ctr" defTabSz="342900">
              <a:defRPr/>
            </a:pPr>
            <a:r>
              <a:rPr lang="fr-FR" b="1" dirty="0" smtClean="0">
                <a:solidFill>
                  <a:srgbClr val="F79646">
                    <a:lumMod val="75000"/>
                  </a:srgb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Sur </a:t>
            </a:r>
            <a:r>
              <a:rPr lang="fr-FR" b="1" dirty="0" smtClean="0">
                <a:solidFill>
                  <a:srgbClr val="F79646">
                    <a:lumMod val="75000"/>
                  </a:srgb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le site d’Activity </a:t>
            </a:r>
          </a:p>
          <a:p>
            <a:pPr algn="ctr" defTabSz="342900">
              <a:defRPr/>
            </a:pPr>
            <a:r>
              <a:rPr lang="fr-FR" sz="1600" b="1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à l’adresse : </a:t>
            </a:r>
            <a:r>
              <a:rPr lang="fr-FR" sz="1600" b="1" dirty="0" smtClean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agence-activity.fr</a:t>
            </a:r>
          </a:p>
          <a:p>
            <a:pPr algn="ctr" defTabSz="342900">
              <a:defRPr/>
            </a:pPr>
            <a:endParaRPr lang="fr-FR" sz="1600" b="1" dirty="0" smtClean="0">
              <a:solidFill>
                <a:prstClr val="white">
                  <a:lumMod val="50000"/>
                </a:prstClr>
              </a:solidFill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algn="ctr" defTabSz="342900">
              <a:defRPr/>
            </a:pPr>
            <a:r>
              <a:rPr lang="fr-FR" sz="1600" b="1" dirty="0" smtClean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Et chaque action dans « mes solutions d’insertion »</a:t>
            </a:r>
            <a:endParaRPr lang="fr-FR" sz="1600" b="1" dirty="0">
              <a:solidFill>
                <a:prstClr val="white">
                  <a:lumMod val="50000"/>
                </a:prstClr>
              </a:solidFill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algn="ctr" defTabSz="342900">
              <a:defRPr/>
            </a:pPr>
            <a:endParaRPr lang="fr-FR" sz="1500" b="1" dirty="0" smtClean="0">
              <a:solidFill>
                <a:prstClr val="white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algn="ctr" defTabSz="342900">
              <a:defRPr/>
            </a:pPr>
            <a:r>
              <a:rPr lang="fr-FR" sz="2400" b="1" dirty="0" smtClean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</a:rPr>
              <a:t>+</a:t>
            </a:r>
            <a:endParaRPr lang="fr-FR" sz="2400" b="1" dirty="0">
              <a:solidFill>
                <a:prstClr val="white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algn="ctr" defTabSz="342900">
              <a:defRPr/>
            </a:pPr>
            <a:endParaRPr lang="fr-FR" b="1" dirty="0">
              <a:solidFill>
                <a:prstClr val="white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algn="ctr" defTabSz="342900">
              <a:defRPr/>
            </a:pPr>
            <a:r>
              <a:rPr lang="fr-FR" b="1" dirty="0" smtClean="0">
                <a:solidFill>
                  <a:srgbClr val="F79646">
                    <a:lumMod val="75000"/>
                  </a:srgb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Ce guide vous est envoyé chaque semestre </a:t>
            </a:r>
            <a:endParaRPr lang="fr-FR" b="1" dirty="0">
              <a:solidFill>
                <a:srgbClr val="F79646">
                  <a:lumMod val="75000"/>
                </a:srgbClr>
              </a:solidFill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algn="ctr" defTabSz="342900">
              <a:defRPr/>
            </a:pPr>
            <a:endParaRPr lang="fr-FR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ctr" defTabSz="342900">
              <a:defRPr/>
            </a:pPr>
            <a:r>
              <a:rPr lang="fr-FR" sz="2400" b="1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</a:rPr>
              <a:t>+</a:t>
            </a:r>
          </a:p>
          <a:p>
            <a:pPr algn="ctr" defTabSz="342900">
              <a:defRPr/>
            </a:pPr>
            <a:endParaRPr lang="fr-FR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73440" y="6628536"/>
            <a:ext cx="6393865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342900">
              <a:defRPr/>
            </a:pPr>
            <a:endParaRPr lang="fr-FR" b="1" dirty="0">
              <a:solidFill>
                <a:prstClr val="white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algn="ctr" defTabSz="342900">
              <a:defRPr/>
            </a:pP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L</a:t>
            </a:r>
            <a:r>
              <a:rPr lang="fr-FR" sz="1400" b="1" dirty="0" smtClean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es </a:t>
            </a: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Services des Solidarités </a:t>
            </a:r>
            <a:r>
              <a:rPr lang="fr-FR" sz="1400" b="1" dirty="0" smtClean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Territoriales (SST) trouveront </a:t>
            </a:r>
          </a:p>
          <a:p>
            <a:pPr algn="ctr" defTabSz="342900">
              <a:defRPr/>
            </a:pPr>
            <a:r>
              <a:rPr lang="fr-FR" sz="1400" b="1" dirty="0" smtClean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sur l’Intra </a:t>
            </a: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du Conseil départemental, </a:t>
            </a:r>
            <a:r>
              <a:rPr lang="fr-FR" sz="1400" b="1" dirty="0" smtClean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toutes </a:t>
            </a: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les fiches actions actualisées </a:t>
            </a:r>
          </a:p>
          <a:p>
            <a:pPr algn="ctr" defTabSz="342900">
              <a:defRPr/>
            </a:pP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En tapant PDI dans la barre de </a:t>
            </a:r>
            <a:r>
              <a:rPr lang="fr-FR" sz="1400" b="1" dirty="0" smtClean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recherche</a:t>
            </a:r>
          </a:p>
          <a:p>
            <a:pPr algn="ctr" defTabSz="342900">
              <a:defRPr/>
            </a:pPr>
            <a:r>
              <a:rPr lang="fr-FR" sz="1400" b="1" dirty="0" smtClean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  <a:ea typeface="Calibri"/>
                <a:cs typeface="Times New Roman"/>
              </a:rPr>
              <a:t> </a:t>
            </a:r>
            <a:endParaRPr lang="fr-FR" sz="1400" b="1" dirty="0">
              <a:solidFill>
                <a:prstClr val="white">
                  <a:lumMod val="50000"/>
                </a:prstClr>
              </a:solidFill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algn="ctr" defTabSz="342900">
              <a:defRPr/>
            </a:pPr>
            <a:endParaRPr lang="fr-FR" sz="1400" b="1" dirty="0">
              <a:solidFill>
                <a:prstClr val="white">
                  <a:lumMod val="50000"/>
                </a:prstClr>
              </a:solidFill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397" y="6455921"/>
            <a:ext cx="1451949" cy="395563"/>
          </a:xfrm>
          <a:prstGeom prst="rect">
            <a:avLst/>
          </a:prstGeom>
        </p:spPr>
      </p:pic>
      <p:sp>
        <p:nvSpPr>
          <p:cNvPr id="8" name="Espace réservé du numéro de diapositive 4"/>
          <p:cNvSpPr txBox="1">
            <a:spLocks/>
          </p:cNvSpPr>
          <p:nvPr/>
        </p:nvSpPr>
        <p:spPr>
          <a:xfrm>
            <a:off x="4732019" y="8075086"/>
            <a:ext cx="1517333" cy="63457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 dirty="0" smtClean="0"/>
          </a:p>
          <a:p>
            <a:pPr algn="r"/>
            <a:r>
              <a:rPr lang="fr-FR" sz="1200" b="1" dirty="0" smtClean="0">
                <a:solidFill>
                  <a:schemeClr val="bg2">
                    <a:lumMod val="25000"/>
                  </a:schemeClr>
                </a:solidFill>
              </a:rPr>
              <a:t>Page 49</a:t>
            </a:r>
            <a:endParaRPr lang="fr-F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 txBox="1">
            <a:spLocks/>
          </p:cNvSpPr>
          <p:nvPr/>
        </p:nvSpPr>
        <p:spPr>
          <a:xfrm>
            <a:off x="4777739" y="8280826"/>
            <a:ext cx="1517333" cy="634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 dirty="0" smtClean="0"/>
          </a:p>
          <a:p>
            <a:r>
              <a:rPr lang="fr-FR" sz="1200" b="1" dirty="0" smtClean="0"/>
              <a:t>Page 5</a:t>
            </a:r>
            <a:endParaRPr lang="fr-FR" sz="1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9" y="324992"/>
            <a:ext cx="6630162" cy="85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65760" y="7735737"/>
            <a:ext cx="6020753" cy="954107"/>
          </a:xfrm>
          <a:prstGeom prst="rect">
            <a:avLst/>
          </a:prstGeom>
          <a:noFill/>
          <a:ln>
            <a:solidFill>
              <a:srgbClr val="C5147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415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Contact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415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Christèle </a:t>
            </a:r>
            <a:r>
              <a:rPr kumimoji="0" 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B415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Lethuillier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415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Tel : 06 99 14 64 07 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 dirty="0">
              <a:solidFill>
                <a:srgbClr val="3B4158"/>
              </a:solidFill>
              <a:latin typeface="Trebuchet MS" panose="020B0603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415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Mail : </a:t>
            </a:r>
            <a:r>
              <a:rPr kumimoji="0" 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B4158"/>
                </a:solidFill>
                <a:effectLst/>
                <a:uLnTx/>
                <a:uFillTx/>
                <a:latin typeface="Trebuchet MS" panose="020B0603020202020204" pitchFamily="34" charset="0"/>
                <a:hlinkClick r:id="rId2"/>
              </a:rPr>
              <a:t>clethuillier@agence</a:t>
            </a:r>
            <a:r>
              <a:rPr lang="fr-FR" sz="1400" b="1" dirty="0" smtClean="0">
                <a:solidFill>
                  <a:srgbClr val="3B4158"/>
                </a:solidFill>
                <a:latin typeface="Trebuchet MS" panose="020B0603020202020204" pitchFamily="34" charset="0"/>
                <a:hlinkClick r:id="rId2"/>
              </a:rPr>
              <a:t>-</a:t>
            </a:r>
            <a:r>
              <a:rPr lang="fr-FR" sz="1400" b="1" dirty="0" err="1" smtClean="0">
                <a:solidFill>
                  <a:srgbClr val="3B4158"/>
                </a:solidFill>
                <a:latin typeface="Trebuchet MS" panose="020B0603020202020204" pitchFamily="34" charset="0"/>
                <a:hlinkClick r:id="rId2"/>
              </a:rPr>
              <a:t>activity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4158"/>
                </a:solidFill>
                <a:effectLst/>
                <a:uLnTx/>
                <a:uFillTx/>
                <a:latin typeface="Trebuchet MS" panose="020B0603020202020204" pitchFamily="34" charset="0"/>
                <a:hlinkClick r:id="rId2"/>
              </a:rPr>
              <a:t>.</a:t>
            </a:r>
            <a:r>
              <a:rPr kumimoji="0" 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B4158"/>
                </a:solidFill>
                <a:effectLst/>
                <a:uLnTx/>
                <a:uFillTx/>
                <a:latin typeface="Trebuchet MS" panose="020B0603020202020204" pitchFamily="34" charset="0"/>
                <a:hlinkClick r:id="rId2"/>
              </a:rPr>
              <a:t>fr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4158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ou clethuillier@hauts-de-seine.fr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3B4158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FCA90-7DDA-4ACE-891A-166DEC474C75}" type="slidenum">
              <a:rPr lang="fr-FR" smtClean="0"/>
              <a:pPr/>
              <a:t>50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172" y="5975360"/>
            <a:ext cx="1991757" cy="100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17336" y="528568"/>
            <a:ext cx="23214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fr-FR" sz="2400" b="1" dirty="0">
                <a:solidFill>
                  <a:srgbClr val="1F497D"/>
                </a:solidFill>
                <a:latin typeface="Neubau"/>
                <a:cs typeface="Neubau"/>
              </a:rPr>
              <a:t>Fiches actions</a:t>
            </a:r>
            <a:endParaRPr lang="fr-FR" sz="2400" b="1" dirty="0">
              <a:solidFill>
                <a:prstClr val="white">
                  <a:lumMod val="65000"/>
                </a:prstClr>
              </a:solidFill>
              <a:latin typeface="Trebuchet MS" panose="020B0603020202020204" pitchFamily="34" charset="0"/>
            </a:endParaRP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9098">
            <a:off x="677825" y="4055215"/>
            <a:ext cx="1747054" cy="250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08227" y="2050559"/>
            <a:ext cx="4035585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fr-FR" sz="1350" b="1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</a:rPr>
              <a:t>Une fiche par action indiquant :  </a:t>
            </a:r>
          </a:p>
          <a:p>
            <a:pPr algn="ctr" defTabSz="342900">
              <a:defRPr/>
            </a:pPr>
            <a:r>
              <a:rPr lang="fr-FR" sz="1350" b="1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</a:rPr>
              <a:t>À quel </a:t>
            </a:r>
            <a:r>
              <a:rPr lang="fr-FR" sz="1350" b="1" dirty="0" err="1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</a:rPr>
              <a:t>mel</a:t>
            </a:r>
            <a:r>
              <a:rPr lang="fr-FR" sz="1350" b="1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</a:rPr>
              <a:t> envoyer la fiche d’orientation, les lieux de l’action, les contacts  etc.</a:t>
            </a:r>
          </a:p>
        </p:txBody>
      </p:sp>
      <p:sp>
        <p:nvSpPr>
          <p:cNvPr id="2" name="Rectangle 1"/>
          <p:cNvSpPr/>
          <p:nvPr/>
        </p:nvSpPr>
        <p:spPr>
          <a:xfrm>
            <a:off x="2678071" y="5553299"/>
            <a:ext cx="3892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fr-FR" altLang="fr-FR" sz="1350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</a:rPr>
              <a:t>Il est recommandé de contacter les chargés de projet pour toutes remarques concernant le déroulement des prestations,  les cas particuliers, les difficultés rencontrées…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3094">
            <a:off x="3960537" y="2196831"/>
            <a:ext cx="2054151" cy="2738868"/>
          </a:xfrm>
          <a:prstGeom prst="rect">
            <a:avLst/>
          </a:prstGeom>
        </p:spPr>
      </p:pic>
      <p:sp>
        <p:nvSpPr>
          <p:cNvPr id="7" name="Espace réservé du numéro de diapositive 4"/>
          <p:cNvSpPr txBox="1">
            <a:spLocks/>
          </p:cNvSpPr>
          <p:nvPr/>
        </p:nvSpPr>
        <p:spPr>
          <a:xfrm>
            <a:off x="4777739" y="8280826"/>
            <a:ext cx="1517333" cy="63457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 dirty="0" smtClean="0"/>
          </a:p>
          <a:p>
            <a:pPr algn="r"/>
            <a:r>
              <a:rPr lang="fr-FR" sz="1200" b="1" dirty="0" smtClean="0"/>
              <a:t>Page 6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311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5110" y="1772816"/>
            <a:ext cx="52865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endParaRPr lang="fr-FR" sz="1050" dirty="0">
              <a:solidFill>
                <a:srgbClr val="1F497D"/>
              </a:solidFill>
              <a:latin typeface="Cera PRO"/>
              <a:cs typeface="Cera PRO"/>
            </a:endParaRPr>
          </a:p>
          <a:p>
            <a:pPr algn="ctr" defTabSz="342900"/>
            <a:endParaRPr lang="fr-FR" sz="1050" b="1" dirty="0">
              <a:solidFill>
                <a:srgbClr val="1F497D"/>
              </a:solidFill>
              <a:latin typeface="Cera PRO"/>
              <a:cs typeface="Cera PRO"/>
            </a:endParaRPr>
          </a:p>
          <a:p>
            <a:pPr algn="ctr" defTabSz="342900"/>
            <a:endParaRPr lang="fr-FR" sz="1050" b="1" dirty="0">
              <a:solidFill>
                <a:srgbClr val="1F497D"/>
              </a:solidFill>
              <a:latin typeface="Cera PRO"/>
              <a:cs typeface="Cera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4111" y="459505"/>
            <a:ext cx="45875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Quelles actions ? Pour qui ? Pour quoi ?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Neubau"/>
              <a:cs typeface="Neubau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63" y="1413612"/>
            <a:ext cx="5932592" cy="69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8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5110" y="1772816"/>
            <a:ext cx="52865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endParaRPr lang="fr-FR" sz="1050" dirty="0">
              <a:solidFill>
                <a:srgbClr val="1F497D"/>
              </a:solidFill>
              <a:latin typeface="Cera PRO"/>
              <a:cs typeface="Cera PRO"/>
            </a:endParaRPr>
          </a:p>
          <a:p>
            <a:pPr algn="ctr" defTabSz="342900"/>
            <a:endParaRPr lang="fr-FR" sz="1050" b="1" dirty="0">
              <a:solidFill>
                <a:srgbClr val="1F497D"/>
              </a:solidFill>
              <a:latin typeface="Cera PRO"/>
              <a:cs typeface="Cera PRO"/>
            </a:endParaRPr>
          </a:p>
          <a:p>
            <a:pPr algn="ctr" defTabSz="342900"/>
            <a:endParaRPr lang="fr-FR" sz="1050" b="1" dirty="0">
              <a:solidFill>
                <a:srgbClr val="1F497D"/>
              </a:solidFill>
              <a:latin typeface="Cera PRO"/>
              <a:cs typeface="Cera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4111" y="459505"/>
            <a:ext cx="45875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Quelles actions ? Pour qui ? Pour quoi ?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Neubau"/>
              <a:cs typeface="Neubau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69" y="1649348"/>
            <a:ext cx="5830062" cy="602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8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5110" y="1772816"/>
            <a:ext cx="52865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endParaRPr lang="fr-FR" sz="1050" dirty="0">
              <a:solidFill>
                <a:srgbClr val="1F497D"/>
              </a:solidFill>
              <a:latin typeface="Cera PRO"/>
              <a:cs typeface="Cera PRO"/>
            </a:endParaRPr>
          </a:p>
          <a:p>
            <a:pPr algn="ctr" defTabSz="342900"/>
            <a:endParaRPr lang="fr-FR" sz="1050" b="1" dirty="0">
              <a:solidFill>
                <a:srgbClr val="1F497D"/>
              </a:solidFill>
              <a:latin typeface="Cera PRO"/>
              <a:cs typeface="Cera PRO"/>
            </a:endParaRPr>
          </a:p>
          <a:p>
            <a:pPr algn="ctr" defTabSz="342900"/>
            <a:endParaRPr lang="fr-FR" sz="1050" b="1" dirty="0">
              <a:solidFill>
                <a:srgbClr val="1F497D"/>
              </a:solidFill>
              <a:latin typeface="Cera PRO"/>
              <a:cs typeface="Cera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4111" y="459505"/>
            <a:ext cx="45875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Quelles actions ? Pour qui ? Pour quoi ?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Neubau"/>
              <a:cs typeface="Neubau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73" y="1468190"/>
            <a:ext cx="5830062" cy="72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933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10200</TotalTime>
  <Words>469</Words>
  <Application>Microsoft Office PowerPoint</Application>
  <PresentationFormat>Affichage à l'écran (4:3)</PresentationFormat>
  <Paragraphs>143</Paragraphs>
  <Slides>50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50</vt:i4>
      </vt:variant>
    </vt:vector>
  </HeadingPairs>
  <TitlesOfParts>
    <vt:vector size="67" baseType="lpstr">
      <vt:lpstr>ＭＳ Ｐゴシック</vt:lpstr>
      <vt:lpstr>ＭＳ Ｐゴシック</vt:lpstr>
      <vt:lpstr>Arial</vt:lpstr>
      <vt:lpstr>Caladea</vt:lpstr>
      <vt:lpstr>Calibri</vt:lpstr>
      <vt:lpstr>Calibri Light</vt:lpstr>
      <vt:lpstr>Cera PRO</vt:lpstr>
      <vt:lpstr>Cera PRO</vt:lpstr>
      <vt:lpstr>Cerapro</vt:lpstr>
      <vt:lpstr>Neubau</vt:lpstr>
      <vt:lpstr>Times New Roman</vt:lpstr>
      <vt:lpstr>Trebuchet MS</vt:lpstr>
      <vt:lpstr>Thème Office</vt:lpstr>
      <vt:lpstr>Conception personnalisée</vt:lpstr>
      <vt:lpstr>1_Thème Office</vt:lpstr>
      <vt:lpstr>2_Thème Office</vt:lpstr>
      <vt:lpstr>3_Thème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Conseil départemental des Hauts-de-Seine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PRADEAU FOUGEROL Nathalie - PSOL/DIEAS</dc:creator>
  <cp:lastModifiedBy>LETHUILLIER-PRIEUR Christele - PSOL/DISRE/ACTIVITY</cp:lastModifiedBy>
  <cp:revision>770</cp:revision>
  <cp:lastPrinted>2023-10-25T15:38:23Z</cp:lastPrinted>
  <dcterms:created xsi:type="dcterms:W3CDTF">2019-06-17T12:33:25Z</dcterms:created>
  <dcterms:modified xsi:type="dcterms:W3CDTF">2023-10-26T07:56:49Z</dcterms:modified>
</cp:coreProperties>
</file>